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10"/>
  </p:notesMasterIdLst>
  <p:sldIdLst>
    <p:sldId id="1014" r:id="rId2"/>
    <p:sldId id="1016" r:id="rId3"/>
    <p:sldId id="1319" r:id="rId4"/>
    <p:sldId id="1307" r:id="rId5"/>
    <p:sldId id="1297" r:id="rId6"/>
    <p:sldId id="1298" r:id="rId7"/>
    <p:sldId id="1299" r:id="rId8"/>
    <p:sldId id="1300" r:id="rId9"/>
    <p:sldId id="1397" r:id="rId10"/>
    <p:sldId id="1320" r:id="rId11"/>
    <p:sldId id="1321" r:id="rId12"/>
    <p:sldId id="1322" r:id="rId13"/>
    <p:sldId id="1323" r:id="rId14"/>
    <p:sldId id="1324" r:id="rId15"/>
    <p:sldId id="1325" r:id="rId16"/>
    <p:sldId id="1326" r:id="rId17"/>
    <p:sldId id="1327" r:id="rId18"/>
    <p:sldId id="1328" r:id="rId19"/>
    <p:sldId id="1329" r:id="rId20"/>
    <p:sldId id="1330" r:id="rId21"/>
    <p:sldId id="1331" r:id="rId22"/>
    <p:sldId id="1332" r:id="rId23"/>
    <p:sldId id="1333" r:id="rId24"/>
    <p:sldId id="1347" r:id="rId25"/>
    <p:sldId id="1334" r:id="rId26"/>
    <p:sldId id="1356" r:id="rId27"/>
    <p:sldId id="1348" r:id="rId28"/>
    <p:sldId id="1349" r:id="rId29"/>
    <p:sldId id="1336" r:id="rId30"/>
    <p:sldId id="1350" r:id="rId31"/>
    <p:sldId id="1337" r:id="rId32"/>
    <p:sldId id="1352" r:id="rId33"/>
    <p:sldId id="1338" r:id="rId34"/>
    <p:sldId id="1353" r:id="rId35"/>
    <p:sldId id="1339" r:id="rId36"/>
    <p:sldId id="1354" r:id="rId37"/>
    <p:sldId id="1340" r:id="rId38"/>
    <p:sldId id="1355" r:id="rId39"/>
    <p:sldId id="1341" r:id="rId40"/>
    <p:sldId id="1358" r:id="rId41"/>
    <p:sldId id="1342" r:id="rId42"/>
    <p:sldId id="1359" r:id="rId43"/>
    <p:sldId id="1343" r:id="rId44"/>
    <p:sldId id="1344" r:id="rId45"/>
    <p:sldId id="1346" r:id="rId46"/>
    <p:sldId id="1360" r:id="rId47"/>
    <p:sldId id="1361" r:id="rId48"/>
    <p:sldId id="1362" r:id="rId49"/>
    <p:sldId id="1363" r:id="rId50"/>
    <p:sldId id="1364" r:id="rId51"/>
    <p:sldId id="1365" r:id="rId52"/>
    <p:sldId id="1366" r:id="rId53"/>
    <p:sldId id="1204" r:id="rId54"/>
    <p:sldId id="1194" r:id="rId55"/>
    <p:sldId id="1195" r:id="rId56"/>
    <p:sldId id="1196" r:id="rId57"/>
    <p:sldId id="1209" r:id="rId58"/>
    <p:sldId id="1206" r:id="rId59"/>
    <p:sldId id="1215" r:id="rId60"/>
    <p:sldId id="1205" r:id="rId61"/>
    <p:sldId id="1210" r:id="rId62"/>
    <p:sldId id="1211" r:id="rId63"/>
    <p:sldId id="1212" r:id="rId64"/>
    <p:sldId id="1213" r:id="rId65"/>
    <p:sldId id="1214" r:id="rId66"/>
    <p:sldId id="1368" r:id="rId67"/>
    <p:sldId id="1412" r:id="rId68"/>
    <p:sldId id="1302" r:id="rId69"/>
    <p:sldId id="1373" r:id="rId70"/>
    <p:sldId id="1372" r:id="rId71"/>
    <p:sldId id="1374" r:id="rId72"/>
    <p:sldId id="830" r:id="rId73"/>
    <p:sldId id="1303" r:id="rId74"/>
    <p:sldId id="1304" r:id="rId75"/>
    <p:sldId id="1375" r:id="rId76"/>
    <p:sldId id="1207" r:id="rId77"/>
    <p:sldId id="1404" r:id="rId78"/>
    <p:sldId id="1405" r:id="rId79"/>
    <p:sldId id="1406" r:id="rId80"/>
    <p:sldId id="1407" r:id="rId81"/>
    <p:sldId id="1408" r:id="rId82"/>
    <p:sldId id="1409" r:id="rId83"/>
    <p:sldId id="1410" r:id="rId84"/>
    <p:sldId id="1411" r:id="rId85"/>
    <p:sldId id="1403" r:id="rId86"/>
    <p:sldId id="1376" r:id="rId87"/>
    <p:sldId id="1377" r:id="rId88"/>
    <p:sldId id="1401" r:id="rId89"/>
    <p:sldId id="1402" r:id="rId90"/>
    <p:sldId id="1378" r:id="rId91"/>
    <p:sldId id="1413" r:id="rId92"/>
    <p:sldId id="1414" r:id="rId93"/>
    <p:sldId id="1242" r:id="rId94"/>
    <p:sldId id="1243" r:id="rId95"/>
    <p:sldId id="1244" r:id="rId96"/>
    <p:sldId id="1245" r:id="rId97"/>
    <p:sldId id="1246" r:id="rId98"/>
    <p:sldId id="1247" r:id="rId99"/>
    <p:sldId id="1248" r:id="rId100"/>
    <p:sldId id="1249" r:id="rId101"/>
    <p:sldId id="1253" r:id="rId102"/>
    <p:sldId id="1256" r:id="rId103"/>
    <p:sldId id="1255" r:id="rId104"/>
    <p:sldId id="1257" r:id="rId105"/>
    <p:sldId id="1226" r:id="rId106"/>
    <p:sldId id="1218" r:id="rId107"/>
    <p:sldId id="1219" r:id="rId108"/>
    <p:sldId id="1260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5" autoAdjust="0"/>
    <p:restoredTop sz="94915" autoAdjust="0"/>
  </p:normalViewPr>
  <p:slideViewPr>
    <p:cSldViewPr snapToGrid="0">
      <p:cViewPr varScale="1">
        <p:scale>
          <a:sx n="148" d="100"/>
          <a:sy n="148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8/7/24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.png"/><Relationship Id="rId4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2350094" y="2226768"/>
            <a:ext cx="7494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0" dirty="0">
                <a:solidFill>
                  <a:schemeClr val="bg1"/>
                </a:solidFill>
              </a:rPr>
              <a:t>생성형</a:t>
            </a:r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위키피디아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온라인상의 </a:t>
            </a:r>
            <a:r>
              <a:rPr kumimoji="1" lang="en-US" altLang="ko-KR" dirty="0"/>
              <a:t>text, e-book,</a:t>
            </a:r>
            <a:r>
              <a:rPr kumimoji="1" lang="ko-KR" altLang="en-US" dirty="0"/>
              <a:t> 저널</a:t>
            </a:r>
            <a:r>
              <a:rPr kumimoji="1" lang="en-US" altLang="ko-KR" dirty="0"/>
              <a:t>, Reddit, </a:t>
            </a:r>
            <a:r>
              <a:rPr kumimoji="1" lang="ko-KR" altLang="en-US" dirty="0"/>
              <a:t>논문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GPT-3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735GB</a:t>
            </a:r>
          </a:p>
        </p:txBody>
      </p:sp>
    </p:spTree>
    <p:extLst>
      <p:ext uri="{BB962C8B-B14F-4D97-AF65-F5344CB8AC3E}">
        <p14:creationId xmlns:p14="http://schemas.microsoft.com/office/powerpoint/2010/main" val="3965017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07DBA3-21E4-80AC-95ED-73BE884D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C65696-56DD-F499-9089-09968AFAE19E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3CDDBA-EBCD-6B0D-F0FA-AFBA63449FD4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8DA0FEC-A816-31BF-FE30-E8E346DEB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49ADAD-1F6E-8C6E-8A41-52C8A4BB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52A9BD-A814-418C-0B6E-16D080FF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7303F3-0D38-02FC-BD90-734EFE1B058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06234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E7EEA-C1A7-5E37-7DF4-2A1A502F49A0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23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F25734-3986-9C1B-3945-2D2827DECB7D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4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이후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38733" y="3817032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3198273" y="40459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</a:t>
            </a:r>
            <a:endParaRPr kumimoji="1" lang="ko-Kore-US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538" y="3154197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8614573" y="4241450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자연어 서비스</a:t>
            </a:r>
            <a:r>
              <a:rPr kumimoji="1" lang="en-US" altLang="ko-KR"/>
              <a:t>(</a:t>
            </a:r>
            <a:r>
              <a:rPr kumimoji="1" lang="ko-KR" altLang="en-US"/>
              <a:t>요약</a:t>
            </a:r>
            <a:r>
              <a:rPr kumimoji="1" lang="en-US" altLang="ko-KR"/>
              <a:t>,</a:t>
            </a:r>
            <a:r>
              <a:rPr kumimoji="1" lang="ko-KR" altLang="en-US"/>
              <a:t> 답변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368" y="3407313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6903897" y="3311352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7634360" y="3817032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303" y="5102901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726" y="4814694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929" y="5506510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6284624" y="60102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신규 서비스</a:t>
            </a:r>
            <a:endParaRPr kumimoji="1" lang="ko-Kore-US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7750510" y="2139362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4546069" y="4351994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46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대비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2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</a:t>
            </a:r>
            <a:r>
              <a:rPr kumimoji="1" lang="ko-KR" altLang="en-US" dirty="0"/>
              <a:t>가 바꾼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 연구를 위안 기반이 형성되었다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디바이스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하지만 소수 연구자와 소수 기업의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135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기계와의 입출력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모든 디지털 디바이스들</a:t>
            </a:r>
            <a:endParaRPr kumimoji="1" lang="en-US" altLang="ko-KR" dirty="0"/>
          </a:p>
          <a:p>
            <a:r>
              <a:rPr kumimoji="1" lang="ko-KR" altLang="en-US" dirty="0"/>
              <a:t>고도화 되는 기존 서비스들</a:t>
            </a:r>
            <a:endParaRPr kumimoji="1" lang="en-US" altLang="ko-KR" dirty="0"/>
          </a:p>
          <a:p>
            <a:r>
              <a:rPr kumimoji="1" lang="ko-KR" altLang="en-US" dirty="0"/>
              <a:t>새로운 서비스들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모든 이의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38190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흐름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농경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종이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증기기관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모바일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iPhone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이제 </a:t>
            </a:r>
            <a:r>
              <a:rPr kumimoji="1" lang="en-US" altLang="ko-KR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84533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의료에서는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20" y="3318326"/>
            <a:ext cx="1117600" cy="1308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A5124B-ACD5-F34F-5E85-4B7BA64F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704877" y="4028170"/>
            <a:ext cx="571500" cy="793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402C6-C6E2-ED73-B3B9-B4080C6C6814}"/>
              </a:ext>
            </a:extLst>
          </p:cNvPr>
          <p:cNvSpPr txBox="1"/>
          <p:nvPr/>
        </p:nvSpPr>
        <p:spPr>
          <a:xfrm>
            <a:off x="2064417" y="42570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2BCE87-604F-7677-3ADC-C95E93E5B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81" y="1690688"/>
            <a:ext cx="1117600" cy="1308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E99050-C3A2-04FF-2113-0488C007883A}"/>
              </a:ext>
            </a:extLst>
          </p:cNvPr>
          <p:cNvSpPr txBox="1"/>
          <p:nvPr/>
        </p:nvSpPr>
        <p:spPr>
          <a:xfrm>
            <a:off x="5087835" y="308296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의료 실무자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4D13CA-C353-EBFA-4F31-AF8902DBC370}"/>
              </a:ext>
            </a:extLst>
          </p:cNvPr>
          <p:cNvCxnSpPr>
            <a:cxnSpLocks/>
          </p:cNvCxnSpPr>
          <p:nvPr/>
        </p:nvCxnSpPr>
        <p:spPr>
          <a:xfrm flipV="1">
            <a:off x="2733951" y="2418310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2A07E9-1155-E795-075E-A0E3E11859B6}"/>
              </a:ext>
            </a:extLst>
          </p:cNvPr>
          <p:cNvSpPr txBox="1"/>
          <p:nvPr/>
        </p:nvSpPr>
        <p:spPr>
          <a:xfrm>
            <a:off x="3259486" y="25729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>
                <a:solidFill>
                  <a:schemeClr val="accent5"/>
                </a:solidFill>
              </a:rPr>
              <a:t>자연어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240ACC-04BF-F347-A5D3-EBD5C23F2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82" y="3365335"/>
            <a:ext cx="1045779" cy="10395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76F861-B499-39D8-C2AE-D18B6C92EF0B}"/>
              </a:ext>
            </a:extLst>
          </p:cNvPr>
          <p:cNvSpPr txBox="1"/>
          <p:nvPr/>
        </p:nvSpPr>
        <p:spPr>
          <a:xfrm>
            <a:off x="7480717" y="4452588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자연어 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요약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답변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8924C0-7CAD-EA46-F5D5-E473CF85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12" y="3618451"/>
            <a:ext cx="433880" cy="62012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ADB9E32-D20E-BBA7-E920-80E19235EABF}"/>
              </a:ext>
            </a:extLst>
          </p:cNvPr>
          <p:cNvCxnSpPr>
            <a:cxnSpLocks/>
          </p:cNvCxnSpPr>
          <p:nvPr/>
        </p:nvCxnSpPr>
        <p:spPr>
          <a:xfrm>
            <a:off x="5770041" y="3522490"/>
            <a:ext cx="27317" cy="123858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A37F222-ECE4-1157-7F28-982E5AD6ED4C}"/>
              </a:ext>
            </a:extLst>
          </p:cNvPr>
          <p:cNvCxnSpPr>
            <a:cxnSpLocks/>
          </p:cNvCxnSpPr>
          <p:nvPr/>
        </p:nvCxnSpPr>
        <p:spPr>
          <a:xfrm flipV="1">
            <a:off x="6500504" y="4028170"/>
            <a:ext cx="1240282" cy="977814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744A724-D337-9139-D430-56EAA50AC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810" y="5010366"/>
            <a:ext cx="947524" cy="1039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8C3FB-AB16-2702-EE99-7D48D8E93494}"/>
              </a:ext>
            </a:extLst>
          </p:cNvPr>
          <p:cNvSpPr txBox="1"/>
          <p:nvPr/>
        </p:nvSpPr>
        <p:spPr>
          <a:xfrm>
            <a:off x="7275765" y="6221395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서비스</a:t>
            </a:r>
            <a:r>
              <a:rPr kumimoji="1" lang="en-US" altLang="ko-KR">
                <a:solidFill>
                  <a:schemeClr val="accent5"/>
                </a:solidFill>
              </a:rPr>
              <a:t>(</a:t>
            </a:r>
            <a:r>
              <a:rPr kumimoji="1" lang="ko-KR" altLang="en-US">
                <a:solidFill>
                  <a:schemeClr val="accent5"/>
                </a:solidFill>
              </a:rPr>
              <a:t>예약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커머스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검색</a:t>
            </a:r>
            <a:r>
              <a:rPr kumimoji="1" lang="en-US" altLang="ko-KR">
                <a:solidFill>
                  <a:schemeClr val="accent5"/>
                </a:solidFill>
              </a:rPr>
              <a:t>,</a:t>
            </a:r>
            <a:r>
              <a:rPr kumimoji="1" lang="ko-KR" altLang="en-US">
                <a:solidFill>
                  <a:schemeClr val="accent5"/>
                </a:solidFill>
              </a:rPr>
              <a:t> </a:t>
            </a:r>
            <a:r>
              <a:rPr kumimoji="1" lang="en-US" altLang="ko-KR">
                <a:solidFill>
                  <a:schemeClr val="accent5"/>
                </a:solidFill>
              </a:rPr>
              <a:t>…)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D7DFA35-0049-4050-BF54-95B35232C5F7}"/>
              </a:ext>
            </a:extLst>
          </p:cNvPr>
          <p:cNvCxnSpPr>
            <a:cxnSpLocks/>
          </p:cNvCxnSpPr>
          <p:nvPr/>
        </p:nvCxnSpPr>
        <p:spPr>
          <a:xfrm>
            <a:off x="6502978" y="5579532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9A8E19-72A3-2F5F-ACB4-3D4ED9C0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7" y="5314039"/>
            <a:ext cx="519353" cy="5162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2B61F-DF04-794A-19CE-1740AF69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870" y="5025832"/>
            <a:ext cx="947524" cy="10395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178355-2641-3C8B-9C58-90AB2E22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73" y="5717648"/>
            <a:ext cx="155727" cy="222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7DBA9-825D-B5A3-87CE-EAC8108B182F}"/>
              </a:ext>
            </a:extLst>
          </p:cNvPr>
          <p:cNvSpPr txBox="1"/>
          <p:nvPr/>
        </p:nvSpPr>
        <p:spPr>
          <a:xfrm>
            <a:off x="5150768" y="62213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accent5"/>
                </a:solidFill>
              </a:rPr>
              <a:t>신규 서비스</a:t>
            </a:r>
            <a:endParaRPr kumimoji="1" lang="ko-Kore-US" altLang="en-US">
              <a:solidFill>
                <a:schemeClr val="accent5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9828C7-2418-3DFE-E666-9EE39EE7A943}"/>
              </a:ext>
            </a:extLst>
          </p:cNvPr>
          <p:cNvCxnSpPr>
            <a:cxnSpLocks/>
          </p:cNvCxnSpPr>
          <p:nvPr/>
        </p:nvCxnSpPr>
        <p:spPr>
          <a:xfrm>
            <a:off x="6616654" y="2350500"/>
            <a:ext cx="1645738" cy="96782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A0D81C-FFE1-ED91-3F03-F0B0DCDC6146}"/>
              </a:ext>
            </a:extLst>
          </p:cNvPr>
          <p:cNvCxnSpPr>
            <a:cxnSpLocks/>
          </p:cNvCxnSpPr>
          <p:nvPr/>
        </p:nvCxnSpPr>
        <p:spPr>
          <a:xfrm>
            <a:off x="3412213" y="4563132"/>
            <a:ext cx="1296947" cy="7509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5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0285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134B77C9-B877-1F42-3A8B-7B50E774F801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2761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9734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575913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4455655" y="2597516"/>
            <a:ext cx="5093459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392855" y="2037352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1003115" y="5282061"/>
            <a:ext cx="328092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2023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7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20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일부로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ChatGPT Plus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버전 사용자에게 우선적으로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606986" y="2613589"/>
            <a:ext cx="34591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6" y="5651392"/>
            <a:ext cx="79385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302113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273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852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0C0599-09CF-E405-01DB-787CC7C50D62}"/>
              </a:ext>
            </a:extLst>
          </p:cNvPr>
          <p:cNvSpPr/>
          <p:nvPr/>
        </p:nvSpPr>
        <p:spPr>
          <a:xfrm flipV="1">
            <a:off x="9711159" y="1172442"/>
            <a:ext cx="223373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9080339" y="914607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878923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버튼을 클릭해서 대화를 다시 이어갈 수 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주의사항이 있는데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해당 대화는 다시 한 번 대화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18A676B-9713-E44C-DCFC-353935DA727B}"/>
              </a:ext>
            </a:extLst>
          </p:cNvPr>
          <p:cNvSpPr/>
          <p:nvPr/>
        </p:nvSpPr>
        <p:spPr>
          <a:xfrm flipV="1">
            <a:off x="9307872" y="1432797"/>
            <a:ext cx="507460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15281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내역을</a:t>
            </a:r>
            <a:endParaRPr kumimoji="1" lang="ko-Kore-US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E1C23-420A-C9CF-3D08-A84CA8D875A8}"/>
              </a:ext>
            </a:extLst>
          </p:cNvPr>
          <p:cNvSpPr/>
          <p:nvPr/>
        </p:nvSpPr>
        <p:spPr>
          <a:xfrm flipV="1">
            <a:off x="4452789" y="1432797"/>
            <a:ext cx="4797706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8326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483778" y="2268841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405114" y="5061683"/>
            <a:ext cx="399179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맞춤 지침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(Custom Indstructions)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에 관한 기능이 추가되었다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 이 기능을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사용하면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16FAAA-08E1-48EF-6DE3-0E45AA0BEB8D}"/>
              </a:ext>
            </a:extLst>
          </p:cNvPr>
          <p:cNvSpPr/>
          <p:nvPr/>
        </p:nvSpPr>
        <p:spPr>
          <a:xfrm flipV="1">
            <a:off x="4461932" y="2879811"/>
            <a:ext cx="320704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37EC60-94F6-93BC-D199-9624CDF2D661}"/>
              </a:ext>
            </a:extLst>
          </p:cNvPr>
          <p:cNvSpPr/>
          <p:nvPr/>
        </p:nvSpPr>
        <p:spPr>
          <a:xfrm flipV="1">
            <a:off x="9592733" y="2563631"/>
            <a:ext cx="2352162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/>
              <a:t>x</a:t>
            </a:r>
            <a:r>
              <a:rPr kumimoji="1" lang="en-US" altLang="ko-KR"/>
              <a:t>c</a:t>
            </a:r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33DD8-F8F0-58F0-0DDB-53D69FD9514E}"/>
              </a:ext>
            </a:extLst>
          </p:cNvPr>
          <p:cNvSpPr/>
          <p:nvPr/>
        </p:nvSpPr>
        <p:spPr>
          <a:xfrm flipV="1">
            <a:off x="7699788" y="2883224"/>
            <a:ext cx="708487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86691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 </a:t>
            </a:r>
            <a:r>
              <a:rPr kumimoji="1" lang="ko-KR" altLang="en-US" dirty="0"/>
              <a:t>학습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B38A7-FED2-5EC1-E4BF-AEAD4199E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13" y="516304"/>
            <a:ext cx="7578982" cy="4162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0BBA85-261A-AF8C-D95C-22F72B23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4" y="5133109"/>
            <a:ext cx="1507259" cy="1498234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C12C82E-88A5-4EBA-F4BD-71E484550124}"/>
              </a:ext>
            </a:extLst>
          </p:cNvPr>
          <p:cNvSpPr/>
          <p:nvPr/>
        </p:nvSpPr>
        <p:spPr>
          <a:xfrm>
            <a:off x="7970209" y="2865996"/>
            <a:ext cx="370390" cy="555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6AF83BEA-E0F0-1174-F491-0840EB2AF7E9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948" y="572030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C6117D-FEB4-5E30-09B2-D7C244AD8983}"/>
              </a:ext>
            </a:extLst>
          </p:cNvPr>
          <p:cNvSpPr txBox="1"/>
          <p:nvPr/>
        </p:nvSpPr>
        <p:spPr>
          <a:xfrm>
            <a:off x="374115" y="5466725"/>
            <a:ext cx="399179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때문에 매번 대화를 할 때마다 반복적인 지침을 정할</a:t>
            </a:r>
            <a:endParaRPr kumimoji="1" lang="ko-Kore-US" altLang="en-US" sz="2400"/>
          </a:p>
        </p:txBody>
      </p:sp>
      <p:pic>
        <p:nvPicPr>
          <p:cNvPr id="8" name="Google Shape;150;p24">
            <a:extLst>
              <a:ext uri="{FF2B5EF4-FFF2-40B4-BE49-F238E27FC236}">
                <a16:creationId xmlns:a16="http://schemas.microsoft.com/office/drawing/2014/main" id="{C433AF78-DB75-238C-2EF1-3177D2F56622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779" y="5699316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F4BD41-6D12-8C7B-CD05-BF39CADF853F}"/>
              </a:ext>
            </a:extLst>
          </p:cNvPr>
          <p:cNvSpPr txBox="1"/>
          <p:nvPr/>
        </p:nvSpPr>
        <p:spPr>
          <a:xfrm>
            <a:off x="8558345" y="5651392"/>
            <a:ext cx="139588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필요가</a:t>
            </a:r>
            <a:endParaRPr kumimoji="1" lang="ko-Kore-US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AE2C-57B7-7570-3C0A-2811921AC71F}"/>
              </a:ext>
            </a:extLst>
          </p:cNvPr>
          <p:cNvSpPr/>
          <p:nvPr/>
        </p:nvSpPr>
        <p:spPr>
          <a:xfrm flipV="1">
            <a:off x="4487333" y="3429000"/>
            <a:ext cx="366807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0162C-3580-12F9-23DB-17557DC3A955}"/>
              </a:ext>
            </a:extLst>
          </p:cNvPr>
          <p:cNvSpPr/>
          <p:nvPr/>
        </p:nvSpPr>
        <p:spPr>
          <a:xfrm flipV="1">
            <a:off x="8209779" y="3436419"/>
            <a:ext cx="493954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E54068-E35C-2D4E-95E3-70BCD068F806}"/>
              </a:ext>
            </a:extLst>
          </p:cNvPr>
          <p:cNvSpPr/>
          <p:nvPr/>
        </p:nvSpPr>
        <p:spPr>
          <a:xfrm flipV="1">
            <a:off x="11563894" y="3155971"/>
            <a:ext cx="259581" cy="29528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39973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9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431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6968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아키텍처를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4964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</p:spTree>
    <p:extLst>
      <p:ext uri="{BB962C8B-B14F-4D97-AF65-F5344CB8AC3E}">
        <p14:creationId xmlns:p14="http://schemas.microsoft.com/office/powerpoint/2010/main" val="125021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10957-3FBE-5592-F595-519EE4DACD8F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기반으로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159901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3000667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</a:t>
            </a:r>
          </a:p>
        </p:txBody>
      </p:sp>
    </p:spTree>
    <p:extLst>
      <p:ext uri="{BB962C8B-B14F-4D97-AF65-F5344CB8AC3E}">
        <p14:creationId xmlns:p14="http://schemas.microsoft.com/office/powerpoint/2010/main" val="1125779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8360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흐름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97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모델로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61835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267043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</a:p>
        </p:txBody>
      </p:sp>
    </p:spTree>
    <p:extLst>
      <p:ext uri="{BB962C8B-B14F-4D97-AF65-F5344CB8AC3E}">
        <p14:creationId xmlns:p14="http://schemas.microsoft.com/office/powerpoint/2010/main" val="30745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062530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5985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65659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수많은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</a:t>
            </a:r>
          </a:p>
        </p:txBody>
      </p:sp>
    </p:spTree>
    <p:extLst>
      <p:ext uri="{BB962C8B-B14F-4D97-AF65-F5344CB8AC3E}">
        <p14:creationId xmlns:p14="http://schemas.microsoft.com/office/powerpoint/2010/main" val="1135256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36262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웹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</a:t>
            </a:r>
            <a:endParaRPr kumimoji="1"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991345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18082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64992-688B-879C-6EF2-5BF9675D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2000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겨울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B2962-AC97-5390-9AAA-62B78529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EE6C0-CF42-0926-158D-2CAD46F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816654"/>
            <a:ext cx="11226362" cy="43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페이지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7540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433682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/>
              <a:t>,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6461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5E75F-3705-C477-4420-1FAADB30CF89}"/>
              </a:ext>
            </a:extLst>
          </p:cNvPr>
          <p:cNvSpPr txBox="1"/>
          <p:nvPr/>
        </p:nvSpPr>
        <p:spPr>
          <a:xfrm>
            <a:off x="9084028" y="3472589"/>
            <a:ext cx="253695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/>
              <a:t>책</a:t>
            </a:r>
            <a:endParaRPr kumimoji="1" lang="ko-Kore-US" altLang="en-US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848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ChatGPT </a:t>
            </a:r>
            <a:r>
              <a:rPr kumimoji="1" lang="ko-KR" altLang="en-US" dirty="0"/>
              <a:t>응답 시에는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63F464-3E2C-4CAE-34CF-06ECF69C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67" y="2954306"/>
            <a:ext cx="1507259" cy="1498234"/>
          </a:xfrm>
          <a:prstGeom prst="rect">
            <a:avLst/>
          </a:prstGeom>
        </p:spPr>
      </p:pic>
      <p:pic>
        <p:nvPicPr>
          <p:cNvPr id="7" name="Google Shape;150;p24">
            <a:extLst>
              <a:ext uri="{FF2B5EF4-FFF2-40B4-BE49-F238E27FC236}">
                <a16:creationId xmlns:a16="http://schemas.microsoft.com/office/drawing/2014/main" id="{07D27A17-7ACC-AA02-5ABF-38117EC6DB7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631" y="354149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113C305A-05D0-2B8F-B7F5-9717EB18317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62" y="352051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DCF0DA1-15F3-784D-A816-BA87C554EC0B}"/>
              </a:ext>
            </a:extLst>
          </p:cNvPr>
          <p:cNvSpPr/>
          <p:nvPr/>
        </p:nvSpPr>
        <p:spPr>
          <a:xfrm>
            <a:off x="467891" y="2954306"/>
            <a:ext cx="4341829" cy="156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297F5-BFC9-531E-F9A4-5DA234A8D48F}"/>
              </a:ext>
            </a:extLst>
          </p:cNvPr>
          <p:cNvSpPr txBox="1"/>
          <p:nvPr/>
        </p:nvSpPr>
        <p:spPr>
          <a:xfrm>
            <a:off x="467891" y="2954306"/>
            <a:ext cx="4429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US" sz="2400"/>
              <a:t>ChatGPT</a:t>
            </a:r>
            <a:r>
              <a:rPr kumimoji="1" lang="ko-KR" altLang="en-US" sz="2400"/>
              <a:t>의 학습데이터 구성은</a:t>
            </a:r>
            <a:r>
              <a:rPr kumimoji="1" lang="en-US" altLang="ko-KR" sz="2400"/>
              <a:t>?</a:t>
            </a:r>
          </a:p>
          <a:p>
            <a:r>
              <a:rPr kumimoji="1" lang="en" altLang="ko-Kore-US" sz="2400"/>
              <a:t>GPT-3.5 </a:t>
            </a:r>
            <a:r>
              <a:rPr kumimoji="1" lang="ko-KR" altLang="en-US" sz="2400"/>
              <a:t>아키텍처를 기반으로 한</a:t>
            </a:r>
          </a:p>
          <a:p>
            <a:r>
              <a:rPr kumimoji="1" lang="ko-KR" altLang="en-US" sz="2400"/>
              <a:t>모델로</a:t>
            </a:r>
            <a:r>
              <a:rPr kumimoji="1" lang="en-US" altLang="ko-KR" sz="2400"/>
              <a:t>, </a:t>
            </a:r>
            <a:r>
              <a:rPr kumimoji="1" lang="en" altLang="ko-Kore-US" sz="2400"/>
              <a:t>OpenAI</a:t>
            </a:r>
            <a:r>
              <a:rPr kumimoji="1" lang="ko-KR" altLang="en-US" sz="2400"/>
              <a:t>가 수많은 웹 </a:t>
            </a:r>
            <a:endParaRPr kumimoji="1" lang="en-US" altLang="ko-KR" sz="2400"/>
          </a:p>
          <a:p>
            <a:r>
              <a:rPr kumimoji="1" lang="ko-KR" altLang="en-US" sz="2400"/>
              <a:t>페이지</a:t>
            </a:r>
            <a:r>
              <a:rPr kumimoji="1" lang="en-US" altLang="ko-KR" sz="2400"/>
              <a:t>,</a:t>
            </a:r>
            <a:r>
              <a:rPr kumimoji="1" lang="ko-KR" altLang="en-US" sz="2400"/>
              <a:t> 책</a:t>
            </a:r>
          </a:p>
        </p:txBody>
      </p:sp>
    </p:spTree>
    <p:extLst>
      <p:ext uri="{BB962C8B-B14F-4D97-AF65-F5344CB8AC3E}">
        <p14:creationId xmlns:p14="http://schemas.microsoft.com/office/powerpoint/2010/main" val="3658321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 내용은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주어진 입력에 대하여 학습된 모델이 그럴 듯한 한 단어를 고른다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190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80" y="3042673"/>
            <a:ext cx="1691575" cy="16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3;p24">
            <a:extLst>
              <a:ext uri="{FF2B5EF4-FFF2-40B4-BE49-F238E27FC236}">
                <a16:creationId xmlns:a16="http://schemas.microsoft.com/office/drawing/2014/main" id="{BDFD07DB-F0C9-54AC-E153-8958C09E47A5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id="{8D663F16-61A9-3E42-FD1F-6D58ECF9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814CAE0A-AA77-E7B0-C226-59D9C984053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22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477" y="3122360"/>
            <a:ext cx="1485924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0C6FD448-70D9-10ED-8B2E-838A7DDE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5" name="Google Shape;153;p24">
            <a:extLst>
              <a:ext uri="{FF2B5EF4-FFF2-40B4-BE49-F238E27FC236}">
                <a16:creationId xmlns:a16="http://schemas.microsoft.com/office/drawing/2014/main" id="{ED2B17D2-3968-AA88-7742-D67C44BC8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7534AB94-96BB-78E2-5B95-396F79EE129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503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075" y="3177085"/>
            <a:ext cx="1630000" cy="1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제목 2">
            <a:extLst>
              <a:ext uri="{FF2B5EF4-FFF2-40B4-BE49-F238E27FC236}">
                <a16:creationId xmlns:a16="http://schemas.microsoft.com/office/drawing/2014/main" id="{5B13FA3D-F71B-57DE-EF36-05C70967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sp>
        <p:nvSpPr>
          <p:cNvPr id="14" name="Google Shape;153;p24">
            <a:extLst>
              <a:ext uri="{FF2B5EF4-FFF2-40B4-BE49-F238E27FC236}">
                <a16:creationId xmlns:a16="http://schemas.microsoft.com/office/drawing/2014/main" id="{9EBEA61B-99F0-4DC6-DD87-12322BFE4C8E}"/>
              </a:ext>
            </a:extLst>
          </p:cNvPr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endParaRPr lang="ko-KR" altLang="en-US" sz="3200" b="1" dirty="0"/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C69021A0-9670-4A21-485D-8E0CEA32E49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793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6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514" y="3237562"/>
            <a:ext cx="1754100" cy="130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BDF07FF1-93B5-11CD-31DF-97876A34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분류 문제</a:t>
            </a:r>
          </a:p>
        </p:txBody>
      </p:sp>
      <p:pic>
        <p:nvPicPr>
          <p:cNvPr id="3" name="Google Shape;150;p24">
            <a:extLst>
              <a:ext uri="{FF2B5EF4-FFF2-40B4-BE49-F238E27FC236}">
                <a16:creationId xmlns:a16="http://schemas.microsoft.com/office/drawing/2014/main" id="{E3C98111-85BA-7A3B-F62F-92CB9883A10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67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ore-US" dirty="0"/>
              <a:t>AI</a:t>
            </a:r>
            <a:r>
              <a:rPr kumimoji="1" lang="ko-KR" altLang="en-US" dirty="0"/>
              <a:t>의 부활</a:t>
            </a:r>
            <a:endParaRPr kumimoji="1" lang="ko-Kore-US" altLang="en-US"/>
          </a:p>
        </p:txBody>
      </p:sp>
      <p:pic>
        <p:nvPicPr>
          <p:cNvPr id="4" name="Google Shape;107;p17">
            <a:extLst>
              <a:ext uri="{FF2B5EF4-FFF2-40B4-BE49-F238E27FC236}">
                <a16:creationId xmlns:a16="http://schemas.microsoft.com/office/drawing/2014/main" id="{A8D2FBA0-CA62-BB6F-D3C7-E7F37050A631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053" y="1923393"/>
            <a:ext cx="5698326" cy="454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22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19" y="323342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6CB0B727-2C38-396A-0670-929B9C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681"/>
            <a:ext cx="10515600" cy="646331"/>
          </a:xfrm>
        </p:spPr>
        <p:txBody>
          <a:bodyPr/>
          <a:lstStyle/>
          <a:p>
            <a:r>
              <a:rPr kumimoji="1" lang="ko-KR" altLang="en-US" sz="4400" dirty="0"/>
              <a:t>그럴 듯한 분류 결과</a:t>
            </a:r>
          </a:p>
        </p:txBody>
      </p:sp>
      <p:sp>
        <p:nvSpPr>
          <p:cNvPr id="16" name="Google Shape;153;p24">
            <a:extLst>
              <a:ext uri="{FF2B5EF4-FFF2-40B4-BE49-F238E27FC236}">
                <a16:creationId xmlns:a16="http://schemas.microsoft.com/office/drawing/2014/main" id="{9EE1629A-E00F-EDDF-50CB-F487D6DB6489}"/>
              </a:ext>
            </a:extLst>
          </p:cNvPr>
          <p:cNvSpPr txBox="1"/>
          <p:nvPr/>
        </p:nvSpPr>
        <p:spPr>
          <a:xfrm>
            <a:off x="8332726" y="3576435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0.0013</a:t>
            </a:r>
            <a:endParaRPr lang="ko-KR" altLang="en-US" sz="3200" b="1" dirty="0"/>
          </a:p>
        </p:txBody>
      </p:sp>
      <p:sp>
        <p:nvSpPr>
          <p:cNvPr id="2" name="Google Shape;153;p24">
            <a:extLst>
              <a:ext uri="{FF2B5EF4-FFF2-40B4-BE49-F238E27FC236}">
                <a16:creationId xmlns:a16="http://schemas.microsoft.com/office/drawing/2014/main" id="{25D5FDDB-6458-84C4-0D56-85FB2B8A63E2}"/>
              </a:ext>
            </a:extLst>
          </p:cNvPr>
          <p:cNvSpPr txBox="1"/>
          <p:nvPr/>
        </p:nvSpPr>
        <p:spPr>
          <a:xfrm>
            <a:off x="8327471" y="4990077"/>
            <a:ext cx="22233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sz="3200" b="1" dirty="0"/>
              <a:t>0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고양이</a:t>
            </a:r>
            <a:endParaRPr lang="en-US" altLang="ko-KR" sz="3200" b="1" dirty="0"/>
          </a:p>
          <a:p>
            <a:pPr lvl="0" algn="ctr"/>
            <a:r>
              <a:rPr lang="en-US" altLang="ko-KR" sz="3200" b="1" dirty="0"/>
              <a:t>1 :</a:t>
            </a:r>
            <a:r>
              <a:rPr lang="ko-KR" altLang="en-US" sz="3200" b="1" dirty="0"/>
              <a:t> 강아지</a:t>
            </a:r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DE4360F8-9A27-AA41-F62F-BD53FBABF31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8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분류와 신뢰도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C4D4C-C285-6AFB-94EF-52D42CC8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001" y="2349701"/>
            <a:ext cx="6242121" cy="420052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6F4C77-1204-13F0-0EC7-EE3668CA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397" cy="4351338"/>
          </a:xfrm>
        </p:spPr>
        <p:txBody>
          <a:bodyPr/>
          <a:lstStyle/>
          <a:p>
            <a:r>
              <a:rPr lang="ko-Kore-US" altLang="en-US"/>
              <a:t>정답을</a:t>
            </a:r>
            <a:r>
              <a:rPr lang="ko-KR" altLang="en-US"/>
              <a:t> 모른다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최고 출력값의 것을 고른다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6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대답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는 기억하지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최고 출력값의 것을 고를 뿐이다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A1BA-576C-85B5-71B3-70B8BD8E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871" y="4001294"/>
            <a:ext cx="1507259" cy="1498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6365C5-9195-2413-C901-A4D2F1B0D020}"/>
              </a:ext>
            </a:extLst>
          </p:cNvPr>
          <p:cNvSpPr txBox="1"/>
          <p:nvPr/>
        </p:nvSpPr>
        <p:spPr>
          <a:xfrm>
            <a:off x="405114" y="3929868"/>
            <a:ext cx="442775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US" sz="2400">
                <a:solidFill>
                  <a:srgbClr val="374151"/>
                </a:solidFill>
                <a:latin typeface="Söhne"/>
              </a:rPr>
              <a:t>ChatGPT</a:t>
            </a:r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의 학습데이터 구성은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?</a:t>
            </a:r>
          </a:p>
          <a:p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GPT-3.5</a:t>
            </a:r>
            <a:r>
              <a:rPr kumimoji="1"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아키텍처를 기반으로 한</a:t>
            </a:r>
            <a:endParaRPr lang="en-US" altLang="ko-KR" sz="2400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모델로</a:t>
            </a:r>
            <a:r>
              <a:rPr kumimoji="1" lang="en-US" altLang="ko-Kore-US" sz="2400"/>
              <a:t>,</a:t>
            </a:r>
            <a:r>
              <a:rPr kumimoji="1" lang="ko-KR" altLang="en-US" sz="2400"/>
              <a:t> </a:t>
            </a:r>
            <a:r>
              <a:rPr lang="en" altLang="ko-Kore-US" sz="2400" b="0" i="0">
                <a:solidFill>
                  <a:srgbClr val="374151"/>
                </a:solidFill>
                <a:effectLst/>
                <a:latin typeface="Söhne"/>
              </a:rPr>
              <a:t>OpenAI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가 수많은 웹 페이지</a:t>
            </a:r>
            <a:r>
              <a:rPr lang="en-US" altLang="ko-KR" sz="2400" b="0" i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sz="24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kumimoji="1" lang="ko-Kore-US" altLang="en-US" sz="2400"/>
          </a:p>
        </p:txBody>
      </p:sp>
      <p:pic>
        <p:nvPicPr>
          <p:cNvPr id="6" name="Google Shape;150;p24">
            <a:extLst>
              <a:ext uri="{FF2B5EF4-FFF2-40B4-BE49-F238E27FC236}">
                <a16:creationId xmlns:a16="http://schemas.microsoft.com/office/drawing/2014/main" id="{3584C43E-55DB-5C1D-3599-D4F14EBD81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1058" y="4552773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A5626-077D-8A90-F1E5-5CB7F406B453}"/>
              </a:ext>
            </a:extLst>
          </p:cNvPr>
          <p:cNvSpPr txBox="1"/>
          <p:nvPr/>
        </p:nvSpPr>
        <p:spPr>
          <a:xfrm>
            <a:off x="8323687" y="3068673"/>
            <a:ext cx="346319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...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자동차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0.000000120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책    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0.000083114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논문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0.000002523</a:t>
            </a:r>
          </a:p>
          <a:p>
            <a:r>
              <a:rPr kumimoji="1" lang="ko-KR" altLang="en-US" sz="2400">
                <a:solidFill>
                  <a:srgbClr val="374151"/>
                </a:solidFill>
                <a:latin typeface="Söhne"/>
              </a:rPr>
              <a:t>우산      </a:t>
            </a:r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0.000000001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</a:p>
          <a:p>
            <a:r>
              <a:rPr kumimoji="1" lang="en-US" altLang="ko-KR" sz="2400">
                <a:solidFill>
                  <a:srgbClr val="374151"/>
                </a:solidFill>
                <a:latin typeface="Söhne"/>
              </a:rPr>
              <a:t>…</a:t>
            </a:r>
            <a:endParaRPr kumimoji="1" lang="ko-Kore-US" altLang="en-US" sz="2400"/>
          </a:p>
        </p:txBody>
      </p:sp>
      <p:pic>
        <p:nvPicPr>
          <p:cNvPr id="9" name="Google Shape;150;p24">
            <a:extLst>
              <a:ext uri="{FF2B5EF4-FFF2-40B4-BE49-F238E27FC236}">
                <a16:creationId xmlns:a16="http://schemas.microsoft.com/office/drawing/2014/main" id="{782464E1-935D-7A6B-1CD1-3631006EF0D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318" y="443024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286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 많은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2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믿을만</a:t>
            </a:r>
            <a:r>
              <a:rPr kumimoji="1" lang="ko-KR" altLang="en-US"/>
              <a:t> 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ChatGPT</a:t>
            </a:r>
            <a:r>
              <a:rPr kumimoji="1" lang="ko-KR" altLang="en-US" dirty="0"/>
              <a:t>의 답은 그럴 듯 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믿으면 안된다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“It still is not fully reliable”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from 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  <a:p>
            <a:r>
              <a:rPr kumimoji="1" lang="ko-KR" altLang="en-US" dirty="0"/>
              <a:t>환각</a:t>
            </a:r>
            <a:r>
              <a:rPr kumimoji="1" lang="en-US" altLang="ko-KR" dirty="0"/>
              <a:t>(hallucination)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8939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사실성 검사 결과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GPT-4 </a:t>
            </a:r>
            <a:r>
              <a:rPr kumimoji="1" lang="ko-KR" altLang="en-US" dirty="0"/>
              <a:t>기술 보고서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C7547-2480-7061-3F11-D5D66B5D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81" y="1690688"/>
            <a:ext cx="755638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06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안전하지 못하다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안전성에 대한 보장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보장은 못하면서 기술 보고서에 많이 언급된다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반증이다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홈페이지 주 메뉴중 하나가 </a:t>
            </a:r>
            <a:r>
              <a:rPr kumimoji="1" lang="en-US" altLang="ko-KR" dirty="0"/>
              <a:t>‘Safety’</a:t>
            </a:r>
          </a:p>
          <a:p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AE4A9-1296-2681-44A9-01AEFB63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4001294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의료용 사용 불허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다음이 허용되지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건강 상태를 얘기하는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치료 방법을 제공하는 것</a:t>
            </a:r>
            <a:endParaRPr kumimoji="1" lang="en-US" altLang="ko-KR" dirty="0"/>
          </a:p>
          <a:p>
            <a:r>
              <a:rPr kumimoji="1" lang="ko-KR" altLang="en-US" dirty="0"/>
              <a:t>환자가 직접 받을 응답에 사용하면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49B68-9265-EA59-D3F5-04032E6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421" y="3928533"/>
            <a:ext cx="7367913" cy="215476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26620-8118-75B3-891E-A86474777B8F}"/>
              </a:ext>
            </a:extLst>
          </p:cNvPr>
          <p:cNvSpPr txBox="1"/>
          <p:nvPr/>
        </p:nvSpPr>
        <p:spPr>
          <a:xfrm>
            <a:off x="6527801" y="6354375"/>
            <a:ext cx="4480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1200"/>
              <a:t>from openai usage poliy : https://openai.com/policies/usage-policies</a:t>
            </a:r>
            <a:endParaRPr kumimoji="1" lang="ko-Kore-US" altLang="en-US" sz="1200"/>
          </a:p>
        </p:txBody>
      </p:sp>
    </p:spTree>
    <p:extLst>
      <p:ext uri="{BB962C8B-B14F-4D97-AF65-F5344CB8AC3E}">
        <p14:creationId xmlns:p14="http://schemas.microsoft.com/office/powerpoint/2010/main" val="20884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근거 없는 답변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있어 보이기는 한데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6D46C-FE14-9C20-B024-BAA5F08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22" y="168164"/>
            <a:ext cx="6258990" cy="65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5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길이 제약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입력과 출력 길이에 제약이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거의 극복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GPT-3.5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A4 4</a:t>
            </a:r>
            <a:r>
              <a:rPr kumimoji="1" lang="ko-KR" altLang="en-US" dirty="0"/>
              <a:t>장 정도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GPT-4 Turbo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120</a:t>
            </a:r>
            <a:r>
              <a:rPr kumimoji="1" lang="ko-KR" altLang="en-US" dirty="0"/>
              <a:t>장 정도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430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AlphaGo</a:t>
            </a:r>
            <a:endParaRPr kumimoji="1" lang="ko-Kore-US" altLang="en-US"/>
          </a:p>
        </p:txBody>
      </p:sp>
      <p:pic>
        <p:nvPicPr>
          <p:cNvPr id="4" name="Picture 2" descr="lphagoì ëí ì´ë¯¸ì§ ê²ìê²°ê³¼">
            <a:extLst>
              <a:ext uri="{FF2B5EF4-FFF2-40B4-BE49-F238E27FC236}">
                <a16:creationId xmlns:a16="http://schemas.microsoft.com/office/drawing/2014/main" id="{BF2D2014-5B59-D045-E3B1-AC25AFBF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501" y="2129077"/>
            <a:ext cx="7356221" cy="41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12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제한된 활용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CB8EF-DCD1-3596-CF43-0068C8C4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57" y="1457402"/>
            <a:ext cx="9017643" cy="53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8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162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그래도 쓸만한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1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요약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90D90D-5D0F-61F6-9793-1ACB7DBA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83" y="276096"/>
            <a:ext cx="6187017" cy="45033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C1BB8A-69E5-14EE-A800-B7A7E29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783" y="4914371"/>
            <a:ext cx="6187017" cy="18662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773881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문서 기반 답변</a:t>
            </a:r>
            <a:endParaRPr kumimoji="1" lang="ko-Kore-US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7CABA6-403A-28F2-BEA1-CD8F08AC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6" y="593725"/>
            <a:ext cx="6492515" cy="38089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3400BB-ECC0-8416-D7C6-8964E673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6" y="4741332"/>
            <a:ext cx="4492490" cy="182880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90825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보고서 초안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F3351-F903-B160-5F75-0AE4D92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39749"/>
            <a:ext cx="6129867" cy="603755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47504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번역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8EB0-2871-9EB8-281A-CD2274AF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799" y="2003206"/>
            <a:ext cx="6798733" cy="4599736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1870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481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생성형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EBC0E-8FAF-8D4F-B819-C109D12E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2</a:t>
            </a:r>
            <a:r>
              <a:rPr kumimoji="1" lang="ko-KR" altLang="en-US"/>
              <a:t>가지 타입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194D6-3564-5AF3-2749-F682786BA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토큰 예측 반복 방법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ore-US"/>
              <a:t>ChatGPT</a:t>
            </a:r>
            <a:r>
              <a:rPr kumimoji="1" lang="ko-Kore-US" altLang="en-US"/>
              <a:t>와</a:t>
            </a:r>
            <a:r>
              <a:rPr kumimoji="1" lang="ko-KR" altLang="en-US"/>
              <a:t> 같은 텍스트 생성</a:t>
            </a:r>
            <a:endParaRPr kumimoji="1" lang="en-US" altLang="ko-KR"/>
          </a:p>
          <a:p>
            <a:r>
              <a:rPr kumimoji="1" lang="ko-KR" altLang="en-US"/>
              <a:t>잠재공간 디코딩 방법 </a:t>
            </a:r>
            <a:r>
              <a:rPr kumimoji="1" lang="en-US" altLang="ko-KR"/>
              <a:t>:</a:t>
            </a:r>
            <a:r>
              <a:rPr kumimoji="1" lang="ko-KR" altLang="en-US"/>
              <a:t> 이미지 생성과 같으</a:t>
            </a:r>
            <a:endParaRPr kumimoji="1" lang="en-US" altLang="ko-KR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025109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5E9939D-8D1D-1C15-35B4-896CEE37A8F3}"/>
              </a:ext>
            </a:extLst>
          </p:cNvPr>
          <p:cNvSpPr/>
          <p:nvPr/>
        </p:nvSpPr>
        <p:spPr>
          <a:xfrm>
            <a:off x="4296137" y="2432614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Encoder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특정 영상을 숫자로 인코딩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디코딩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229F4-3E41-ACFB-3E99-F9D5AE8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6" y="2176736"/>
            <a:ext cx="1600200" cy="1663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686056-DAFD-1141-0678-9DAF9E1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7" y="4797753"/>
            <a:ext cx="1485900" cy="173990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D77E2F-B613-66EB-E84E-4A57684904A3}"/>
              </a:ext>
            </a:extLst>
          </p:cNvPr>
          <p:cNvCxnSpPr/>
          <p:nvPr/>
        </p:nvCxnSpPr>
        <p:spPr>
          <a:xfrm>
            <a:off x="3993931" y="2963917"/>
            <a:ext cx="2291255" cy="2837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8B34B6-90D7-580D-E057-56BDF0DFC402}"/>
              </a:ext>
            </a:extLst>
          </p:cNvPr>
          <p:cNvCxnSpPr>
            <a:cxnSpLocks/>
          </p:cNvCxnSpPr>
          <p:nvPr/>
        </p:nvCxnSpPr>
        <p:spPr>
          <a:xfrm>
            <a:off x="3796496" y="5567423"/>
            <a:ext cx="2465408" cy="18519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36649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8D8508-F215-C92A-E637-D752B85379BA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값을 영상으로 매핑하는 디코더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99951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2023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ChatGPT</a:t>
            </a:r>
            <a:r>
              <a:rPr kumimoji="1" lang="ko-KR" altLang="en-US" dirty="0"/>
              <a:t> </a:t>
            </a:r>
            <a:endParaRPr kumimoji="1" lang="ko-Kore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12500C-77B3-1E75-5A9A-559EB8D1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86" y="2311167"/>
            <a:ext cx="7772400" cy="36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2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414430-0745-F2C7-D768-DEC7EA67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68" y="2226029"/>
            <a:ext cx="1600200" cy="1663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447A84-BF3F-6BF6-3474-4A6B8033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757" y="4871393"/>
            <a:ext cx="1485900" cy="173990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6ED72F-710E-A147-0B37-20A4E47D7ECC}"/>
              </a:ext>
            </a:extLst>
          </p:cNvPr>
          <p:cNvCxnSpPr>
            <a:cxnSpLocks/>
          </p:cNvCxnSpPr>
          <p:nvPr/>
        </p:nvCxnSpPr>
        <p:spPr>
          <a:xfrm flipV="1">
            <a:off x="6678592" y="5578997"/>
            <a:ext cx="2500132" cy="16204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 flipV="1">
            <a:off x="6643868" y="3009418"/>
            <a:ext cx="2488557" cy="23149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46196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8356541-2B64-2733-3936-31285134C3E1}"/>
              </a:ext>
            </a:extLst>
          </p:cNvPr>
          <p:cNvSpPr/>
          <p:nvPr/>
        </p:nvSpPr>
        <p:spPr>
          <a:xfrm>
            <a:off x="7118430" y="2442260"/>
            <a:ext cx="1632030" cy="3842794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US" sz="2800">
                <a:solidFill>
                  <a:schemeClr val="tx1"/>
                </a:solidFill>
              </a:rPr>
              <a:t>Decoder</a:t>
            </a:r>
            <a:endParaRPr kumimoji="1" lang="ko-Kore-US" altLang="en-US" sz="280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인코딩된 값 사이의 값을 디코딩 하면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02734E9-7A31-2EB7-E3DB-46BE8B96E09F}"/>
              </a:ext>
            </a:extLst>
          </p:cNvPr>
          <p:cNvCxnSpPr/>
          <p:nvPr/>
        </p:nvCxnSpPr>
        <p:spPr>
          <a:xfrm>
            <a:off x="6432331" y="2522482"/>
            <a:ext cx="0" cy="3836276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DDF68F0-87D2-3A0C-ED65-7F3542E1D387}"/>
              </a:ext>
            </a:extLst>
          </p:cNvPr>
          <p:cNvCxnSpPr>
            <a:cxnSpLocks/>
          </p:cNvCxnSpPr>
          <p:nvPr/>
        </p:nvCxnSpPr>
        <p:spPr>
          <a:xfrm>
            <a:off x="6306208" y="2538248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1109D8D-87D1-BA60-82B9-291F5FBCB58B}"/>
              </a:ext>
            </a:extLst>
          </p:cNvPr>
          <p:cNvCxnSpPr>
            <a:cxnSpLocks/>
          </p:cNvCxnSpPr>
          <p:nvPr/>
        </p:nvCxnSpPr>
        <p:spPr>
          <a:xfrm>
            <a:off x="6279932" y="4393324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52FAEE0-1A4E-AD4A-E807-693D4D917A44}"/>
              </a:ext>
            </a:extLst>
          </p:cNvPr>
          <p:cNvCxnSpPr>
            <a:cxnSpLocks/>
          </p:cNvCxnSpPr>
          <p:nvPr/>
        </p:nvCxnSpPr>
        <p:spPr>
          <a:xfrm>
            <a:off x="6295697" y="6321973"/>
            <a:ext cx="289034" cy="0"/>
          </a:xfrm>
          <a:prstGeom prst="line">
            <a:avLst/>
          </a:prstGeom>
          <a:ln w="952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B0FD9F5-68E7-40B8-7FD1-45E5E1BB552B}"/>
              </a:ext>
            </a:extLst>
          </p:cNvPr>
          <p:cNvSpPr txBox="1"/>
          <p:nvPr/>
        </p:nvSpPr>
        <p:spPr>
          <a:xfrm>
            <a:off x="6642538" y="236482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1</a:t>
            </a:r>
            <a:r>
              <a:rPr kumimoji="1" lang="en-US" altLang="ko-Kore-US"/>
              <a:t>.0</a:t>
            </a:r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1B1CE-0A0E-8293-6AA8-1CB3CF0D1B29}"/>
              </a:ext>
            </a:extLst>
          </p:cNvPr>
          <p:cNvSpPr txBox="1"/>
          <p:nvPr/>
        </p:nvSpPr>
        <p:spPr>
          <a:xfrm>
            <a:off x="6595241" y="41988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0.</a:t>
            </a:r>
            <a:r>
              <a:rPr kumimoji="1" lang="en-US" altLang="ko-KR"/>
              <a:t>5</a:t>
            </a:r>
            <a:endParaRPr kumimoji="1" lang="ko-Kore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33AE6-6045-F461-9B99-294F2C8BC182}"/>
              </a:ext>
            </a:extLst>
          </p:cNvPr>
          <p:cNvSpPr txBox="1"/>
          <p:nvPr/>
        </p:nvSpPr>
        <p:spPr>
          <a:xfrm>
            <a:off x="6621517" y="61275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0.0</a:t>
            </a:r>
            <a:endParaRPr kumimoji="1" lang="ko-Kore-US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651530-70F3-74CC-1EDA-9F03BCB16A09}"/>
              </a:ext>
            </a:extLst>
          </p:cNvPr>
          <p:cNvCxnSpPr>
            <a:cxnSpLocks/>
          </p:cNvCxnSpPr>
          <p:nvPr/>
        </p:nvCxnSpPr>
        <p:spPr>
          <a:xfrm>
            <a:off x="6609144" y="3819645"/>
            <a:ext cx="247698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E9F3D9D1-841C-90F8-599D-780627C60B6E}"/>
              </a:ext>
            </a:extLst>
          </p:cNvPr>
          <p:cNvSpPr/>
          <p:nvPr/>
        </p:nvSpPr>
        <p:spPr>
          <a:xfrm>
            <a:off x="6319778" y="3125164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896589-4D34-A35E-74F5-8873DCACC591}"/>
              </a:ext>
            </a:extLst>
          </p:cNvPr>
          <p:cNvSpPr/>
          <p:nvPr/>
        </p:nvSpPr>
        <p:spPr>
          <a:xfrm>
            <a:off x="6344857" y="5615650"/>
            <a:ext cx="219919" cy="2430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11CE0EE-DCB5-472A-9E56-93586A8F6E9C}"/>
              </a:ext>
            </a:extLst>
          </p:cNvPr>
          <p:cNvSpPr/>
          <p:nvPr/>
        </p:nvSpPr>
        <p:spPr>
          <a:xfrm>
            <a:off x="6333281" y="3728976"/>
            <a:ext cx="219919" cy="2430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02C3B-5C77-8032-C8CE-EFF4D0E3E8B7}"/>
              </a:ext>
            </a:extLst>
          </p:cNvPr>
          <p:cNvSpPr txBox="1"/>
          <p:nvPr/>
        </p:nvSpPr>
        <p:spPr>
          <a:xfrm>
            <a:off x="9213448" y="3333509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 sz="5400"/>
              <a:t>?</a:t>
            </a:r>
            <a:endParaRPr kumimoji="1" lang="ko-Kore-US" altLang="en-US" sz="5400"/>
          </a:p>
        </p:txBody>
      </p:sp>
    </p:spTree>
    <p:extLst>
      <p:ext uri="{BB962C8B-B14F-4D97-AF65-F5344CB8AC3E}">
        <p14:creationId xmlns:p14="http://schemas.microsoft.com/office/powerpoint/2010/main" val="1237451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8" y="1891863"/>
            <a:ext cx="8030617" cy="3881465"/>
          </a:xfrm>
        </p:spPr>
      </p:pic>
      <p:sp>
        <p:nvSpPr>
          <p:cNvPr id="8" name="Shape 804"/>
          <p:cNvSpPr txBox="1"/>
          <p:nvPr/>
        </p:nvSpPr>
        <p:spPr>
          <a:xfrm>
            <a:off x="7966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D7AA73E-265C-A2E6-26AE-FF26A41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5617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영상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E2AEC1-1915-05BD-28D1-F52AC1F5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49" y="1613383"/>
            <a:ext cx="6565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7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연구자 들이 보는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연속된 숫자들로 구성된 하나의 벡터로 본다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당도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의 사과는 </a:t>
            </a:r>
            <a:r>
              <a:rPr kumimoji="1" lang="en-US" altLang="ko-KR" dirty="0"/>
              <a:t>(3,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</a:p>
          <a:p>
            <a:r>
              <a:rPr kumimoji="1" lang="ko-KR" altLang="en-US" dirty="0"/>
              <a:t>그 벡터는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모든 영상은 벡터이다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100x100 </a:t>
            </a:r>
            <a:r>
              <a:rPr kumimoji="1" lang="ko-KR" altLang="en-US" dirty="0"/>
              <a:t>영상은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개의 숫자로 구성됨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 </a:t>
            </a:r>
            <a:r>
              <a:rPr kumimoji="1" lang="en-US" altLang="ko-KR" dirty="0"/>
              <a:t>10,000</a:t>
            </a:r>
            <a:r>
              <a:rPr kumimoji="1" lang="ko-KR" altLang="en-US" dirty="0"/>
              <a:t>차원 공간에서 한 점이다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</a:p>
        </p:txBody>
      </p:sp>
      <p:cxnSp>
        <p:nvCxnSpPr>
          <p:cNvPr id="4" name="Shape 416">
            <a:extLst>
              <a:ext uri="{FF2B5EF4-FFF2-40B4-BE49-F238E27FC236}">
                <a16:creationId xmlns:a16="http://schemas.microsoft.com/office/drawing/2014/main" id="{A9549E9B-9E06-E2BF-2390-8E9B8C6DC7F2}"/>
              </a:ext>
            </a:extLst>
          </p:cNvPr>
          <p:cNvCxnSpPr>
            <a:cxnSpLocks/>
          </p:cNvCxnSpPr>
          <p:nvPr/>
        </p:nvCxnSpPr>
        <p:spPr>
          <a:xfrm>
            <a:off x="8538645" y="4006100"/>
            <a:ext cx="2607776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418">
            <a:extLst>
              <a:ext uri="{FF2B5EF4-FFF2-40B4-BE49-F238E27FC236}">
                <a16:creationId xmlns:a16="http://schemas.microsoft.com/office/drawing/2014/main" id="{E85A83DE-E93E-8820-0F4E-39828329D6CA}"/>
              </a:ext>
            </a:extLst>
          </p:cNvPr>
          <p:cNvCxnSpPr>
            <a:cxnSpLocks/>
          </p:cNvCxnSpPr>
          <p:nvPr/>
        </p:nvCxnSpPr>
        <p:spPr>
          <a:xfrm>
            <a:off x="8565256" y="2368627"/>
            <a:ext cx="0" cy="167093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469">
            <a:extLst>
              <a:ext uri="{FF2B5EF4-FFF2-40B4-BE49-F238E27FC236}">
                <a16:creationId xmlns:a16="http://schemas.microsoft.com/office/drawing/2014/main" id="{52A6EE83-075C-252C-243B-DF660CD99E86}"/>
              </a:ext>
            </a:extLst>
          </p:cNvPr>
          <p:cNvSpPr/>
          <p:nvPr/>
        </p:nvSpPr>
        <p:spPr>
          <a:xfrm>
            <a:off x="9922712" y="3118077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470">
            <a:extLst>
              <a:ext uri="{FF2B5EF4-FFF2-40B4-BE49-F238E27FC236}">
                <a16:creationId xmlns:a16="http://schemas.microsoft.com/office/drawing/2014/main" id="{3742FF29-943E-6857-6F47-8257B65222B0}"/>
              </a:ext>
            </a:extLst>
          </p:cNvPr>
          <p:cNvSpPr txBox="1"/>
          <p:nvPr/>
        </p:nvSpPr>
        <p:spPr>
          <a:xfrm>
            <a:off x="10126958" y="2885655"/>
            <a:ext cx="86899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-US" altLang="ko-KR" sz="2400" dirty="0"/>
              <a:t>3,</a:t>
            </a:r>
            <a:r>
              <a:rPr lang="ko-KR" altLang="en-US" sz="2400" dirty="0"/>
              <a:t> </a:t>
            </a:r>
            <a:r>
              <a:rPr lang="en-US" altLang="ko-KR" sz="2400" dirty="0"/>
              <a:t>2)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37969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생성</a:t>
            </a:r>
            <a:r>
              <a:rPr kumimoji="1" lang="en-US" altLang="ko-KR" dirty="0"/>
              <a:t>?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 갯수가 아무리 많아도 그 점들 사이에는 공간이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공간의 데이터를 찾는 것이 생성형 </a:t>
            </a:r>
            <a:r>
              <a:rPr kumimoji="1" lang="en-US" altLang="ko-KR" dirty="0"/>
              <a:t>AI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75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722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9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3BC6B24-7718-081C-A3D5-0E0D0310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1" y="1875100"/>
            <a:ext cx="11145041" cy="47316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5109D-57BE-317C-634C-F0CC7080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CAD17D-5F6C-6ECD-E784-1FA6DA357018}"/>
              </a:ext>
            </a:extLst>
          </p:cNvPr>
          <p:cNvSpPr/>
          <p:nvPr/>
        </p:nvSpPr>
        <p:spPr>
          <a:xfrm>
            <a:off x="5891514" y="2096084"/>
            <a:ext cx="559057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F0276-385B-C2D9-0751-F698C2846C8F}"/>
              </a:ext>
            </a:extLst>
          </p:cNvPr>
          <p:cNvSpPr txBox="1"/>
          <p:nvPr/>
        </p:nvSpPr>
        <p:spPr>
          <a:xfrm>
            <a:off x="8148578" y="1678330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의 역할을 명시</a:t>
            </a:r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5C58C9-0CD1-81EB-3CBE-457CDCB468F1}"/>
              </a:ext>
            </a:extLst>
          </p:cNvPr>
          <p:cNvSpPr/>
          <p:nvPr/>
        </p:nvSpPr>
        <p:spPr>
          <a:xfrm>
            <a:off x="5872955" y="2873516"/>
            <a:ext cx="2229323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A7BE-DF6A-5AAC-BFE9-C54870D7AFBE}"/>
              </a:ext>
            </a:extLst>
          </p:cNvPr>
          <p:cNvSpPr txBox="1"/>
          <p:nvPr/>
        </p:nvSpPr>
        <p:spPr>
          <a:xfrm>
            <a:off x="6865718" y="4018345"/>
            <a:ext cx="24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</a:t>
            </a:r>
            <a:r>
              <a:rPr kumimoji="1" lang="ko-KR" altLang="en-US"/>
              <a:t>가 수행할 대상</a:t>
            </a:r>
            <a:endParaRPr kumimoji="1" lang="ko-Kore-US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823BC-2223-4967-930B-D123A711DD4D}"/>
              </a:ext>
            </a:extLst>
          </p:cNvPr>
          <p:cNvSpPr/>
          <p:nvPr/>
        </p:nvSpPr>
        <p:spPr>
          <a:xfrm>
            <a:off x="8803279" y="4982038"/>
            <a:ext cx="2632508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22A795F-E33B-4A1F-E886-F155F320F292}"/>
              </a:ext>
            </a:extLst>
          </p:cNvPr>
          <p:cNvCxnSpPr/>
          <p:nvPr/>
        </p:nvCxnSpPr>
        <p:spPr>
          <a:xfrm>
            <a:off x="8657863" y="4502552"/>
            <a:ext cx="567160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196C632-93DE-641F-56D1-F848E1C9343B}"/>
              </a:ext>
            </a:extLst>
          </p:cNvPr>
          <p:cNvCxnSpPr>
            <a:cxnSpLocks/>
          </p:cNvCxnSpPr>
          <p:nvPr/>
        </p:nvCxnSpPr>
        <p:spPr>
          <a:xfrm>
            <a:off x="7085635" y="3462759"/>
            <a:ext cx="461059" cy="51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9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DFA0-F348-C072-DA4A-242C6275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97606-CB01-34D9-75E0-3B092176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80" y="1891266"/>
            <a:ext cx="10335459" cy="43359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F84D2C-7765-EC55-EEA7-297E2EAE1E41}"/>
              </a:ext>
            </a:extLst>
          </p:cNvPr>
          <p:cNvSpPr/>
          <p:nvPr/>
        </p:nvSpPr>
        <p:spPr>
          <a:xfrm>
            <a:off x="4988689" y="2107659"/>
            <a:ext cx="6134582" cy="53137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ACFB11-99F5-7843-3214-E5083EF1C1F8}"/>
              </a:ext>
            </a:extLst>
          </p:cNvPr>
          <p:cNvSpPr/>
          <p:nvPr/>
        </p:nvSpPr>
        <p:spPr>
          <a:xfrm>
            <a:off x="4946981" y="2769344"/>
            <a:ext cx="1824210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E52F-0287-3D8F-30CA-D119E67A3B24}"/>
              </a:ext>
            </a:extLst>
          </p:cNvPr>
          <p:cNvSpPr/>
          <p:nvPr/>
        </p:nvSpPr>
        <p:spPr>
          <a:xfrm>
            <a:off x="9803756" y="4727395"/>
            <a:ext cx="1471915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A2A2AD-9CD3-6310-FEA6-C2A63600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171" y="5665696"/>
            <a:ext cx="1708471" cy="858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7D79B-8907-8501-D80B-7BDE1BF98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397" y="3806624"/>
            <a:ext cx="1761844" cy="903744"/>
          </a:xfrm>
          <a:prstGeom prst="rect">
            <a:avLst/>
          </a:prstGeom>
        </p:spPr>
      </p:pic>
      <p:sp>
        <p:nvSpPr>
          <p:cNvPr id="12" name="Shape 804">
            <a:extLst>
              <a:ext uri="{FF2B5EF4-FFF2-40B4-BE49-F238E27FC236}">
                <a16:creationId xmlns:a16="http://schemas.microsoft.com/office/drawing/2014/main" id="{4D525BD9-EA11-FB9B-0B1C-21957269390A}"/>
              </a:ext>
            </a:extLst>
          </p:cNvPr>
          <p:cNvSpPr txBox="1"/>
          <p:nvPr/>
        </p:nvSpPr>
        <p:spPr>
          <a:xfrm>
            <a:off x="5269755" y="6349552"/>
            <a:ext cx="6061860" cy="3521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000" dirty="0"/>
              <a:t>color code viewer : https://www.atatus.com/tools/color-code-viewer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EA1B0-C8C9-9230-CC6A-684A0D8A9C6F}"/>
              </a:ext>
            </a:extLst>
          </p:cNvPr>
          <p:cNvSpPr txBox="1"/>
          <p:nvPr/>
        </p:nvSpPr>
        <p:spPr>
          <a:xfrm>
            <a:off x="7396223" y="1551008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8362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1675E-25CB-5DB1-2450-42179BEC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04012-4812-0205-8CF1-4CA663F7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25" y="2037497"/>
            <a:ext cx="10279674" cy="42012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C337B3-C483-1F5A-72FE-26CAF48E4FE7}"/>
              </a:ext>
            </a:extLst>
          </p:cNvPr>
          <p:cNvSpPr/>
          <p:nvPr/>
        </p:nvSpPr>
        <p:spPr>
          <a:xfrm>
            <a:off x="6516547" y="2222338"/>
            <a:ext cx="4768770" cy="4051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75C0D9-72DB-8BE2-24CB-88327FABF2A2}"/>
              </a:ext>
            </a:extLst>
          </p:cNvPr>
          <p:cNvSpPr/>
          <p:nvPr/>
        </p:nvSpPr>
        <p:spPr>
          <a:xfrm>
            <a:off x="6532713" y="2827217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7BBB6C-FC2D-2D0F-6410-A91AA27C9475}"/>
              </a:ext>
            </a:extLst>
          </p:cNvPr>
          <p:cNvSpPr/>
          <p:nvPr/>
        </p:nvSpPr>
        <p:spPr>
          <a:xfrm>
            <a:off x="9995473" y="4785268"/>
            <a:ext cx="1372796" cy="448419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284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AlphaGo, ChatGPT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AlphaGo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의 인지도를 아주 크게 높였다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큰 관심을 끌었으나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산업화나 돈벌이는 안되었다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ChatGPT</a:t>
            </a:r>
            <a:r>
              <a:rPr kumimoji="1" lang="ko-KR" altLang="en-US" dirty="0"/>
              <a:t>는 비지니스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실 적용 가능성을 보여주었다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수 많은 산업화 시도가 진행 중</a:t>
            </a:r>
          </a:p>
        </p:txBody>
      </p:sp>
    </p:spTree>
    <p:extLst>
      <p:ext uri="{BB962C8B-B14F-4D97-AF65-F5344CB8AC3E}">
        <p14:creationId xmlns:p14="http://schemas.microsoft.com/office/powerpoint/2010/main" val="1897930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68115-A6AF-AB5D-A72E-765086A5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627D1-C39E-A6D7-9D8B-ABDCC3B9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모델이 수행할 작업이나 대답할 질문을 지시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57084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9D8F-2379-C7B9-022B-5BD8B096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B844E-26F4-7AC6-78F8-24B9E94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12" y="1427628"/>
            <a:ext cx="9063942" cy="52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2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B03E7-E5A9-CCB7-5303-37EBFA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활용 예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95F58-F178-581F-9D7A-1D5D09FF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96" y="2029318"/>
            <a:ext cx="10406753" cy="2415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E4DF5-F88D-C3FF-6A88-1343D2D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8" y="4884509"/>
            <a:ext cx="10418179" cy="11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5214F-FF3F-82B4-FF6B-687D9155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</a:t>
            </a:r>
            <a:r>
              <a:rPr kumimoji="1" lang="ko-KR" altLang="en-US"/>
              <a:t>모음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4CDAF-89B4-B400-E9F3-8767AE77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https://github.com/f/awesome-chatgpt-prompts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A631A9-BAE5-B04B-FF52-7E1903A5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7" y="2937879"/>
            <a:ext cx="11248926" cy="2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91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B756-6020-6994-FBFA-2611FC88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Prompt Example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59FC4-26F9-9FF1-C07E-48BDFA3C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US"/>
              <a:t>https://platform.openai.com/docs/examples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6EC56E-867F-FE5A-A2DA-EF8B867F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31" y="2621344"/>
            <a:ext cx="6375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3196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17437-52EA-D963-B119-CF3AC79F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2460B-26FB-AE8A-455C-345223F2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만든 회사</a:t>
            </a:r>
            <a:endParaRPr kumimoji="1" lang="en-US" altLang="ko-KR"/>
          </a:p>
          <a:p>
            <a:endParaRPr kumimoji="1" lang="en-US" altLang="ko-Kore-US"/>
          </a:p>
          <a:p>
            <a:r>
              <a:rPr kumimoji="1" lang="en-US" altLang="ko-Kore-US"/>
              <a:t>LLM(Large Language Model)</a:t>
            </a:r>
            <a:r>
              <a:rPr kumimoji="1" lang="ko-Kore-US" altLang="en-US"/>
              <a:t>의</a:t>
            </a:r>
            <a:r>
              <a:rPr kumimoji="1" lang="ko-KR" altLang="en-US"/>
              <a:t> 붐을 일으킨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LLM</a:t>
            </a:r>
            <a:r>
              <a:rPr kumimoji="1" lang="ko-KR" altLang="en-US"/>
              <a:t>을 리딩하는</a:t>
            </a:r>
            <a:endParaRPr kumimoji="1" lang="en-US" altLang="ko-KR"/>
          </a:p>
          <a:p>
            <a:endParaRPr kumimoji="1" lang="en-US" altLang="ko-Kore-US"/>
          </a:p>
          <a:p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0897322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ChatGPT</a:t>
            </a:r>
            <a:r>
              <a:rPr kumimoji="1" lang="ko-KR" altLang="en-US"/>
              <a:t> 서비스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907C575-FB6E-D9A9-B80F-F76B8233F270}"/>
              </a:ext>
            </a:extLst>
          </p:cNvPr>
          <p:cNvSpPr/>
          <p:nvPr/>
        </p:nvSpPr>
        <p:spPr>
          <a:xfrm>
            <a:off x="3310359" y="3009418"/>
            <a:ext cx="1620456" cy="2488557"/>
          </a:xfrm>
          <a:prstGeom prst="ellipse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A165327-9ED5-4C48-8C6B-D86998D3E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89" y="5729469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딥러닝 모델을 호출해서 사용하기 위한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5953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F62B4-E499-C792-CF18-8D934B22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OpenAI API</a:t>
            </a:r>
            <a:endParaRPr kumimoji="1" lang="ko-Kore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FB171-23E0-E704-4440-1208201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7" y="3058510"/>
            <a:ext cx="1855952" cy="1899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6A07E4-4CE8-C723-0ADD-5DF0B27E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193" y="3678621"/>
            <a:ext cx="935074" cy="942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F81F9-92E5-86FF-AB35-86CDA7D1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60" y="2806262"/>
            <a:ext cx="962791" cy="96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042941-0285-1DB4-DB52-7B49377D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769" y="1923393"/>
            <a:ext cx="1838718" cy="1507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39999-C5B2-D56A-DB9D-AB0163704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61" y="2375340"/>
            <a:ext cx="933885" cy="933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0D49E-F877-F761-83DD-CDAFCD72D477}"/>
              </a:ext>
            </a:extLst>
          </p:cNvPr>
          <p:cNvSpPr txBox="1"/>
          <p:nvPr/>
        </p:nvSpPr>
        <p:spPr>
          <a:xfrm>
            <a:off x="1082565" y="507649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딥러닝</a:t>
            </a:r>
            <a:r>
              <a:rPr kumimoji="1" lang="ko-KR" altLang="en-US"/>
              <a:t> 모델</a:t>
            </a:r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4225B-F74A-8474-BF35-40011AD97C5F}"/>
              </a:ext>
            </a:extLst>
          </p:cNvPr>
          <p:cNvSpPr txBox="1"/>
          <p:nvPr/>
        </p:nvSpPr>
        <p:spPr>
          <a:xfrm>
            <a:off x="5281447" y="3810001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ChatGPT </a:t>
            </a:r>
            <a:r>
              <a:rPr kumimoji="1" lang="ko-KR" altLang="en-US"/>
              <a:t>서비스</a:t>
            </a:r>
            <a:endParaRPr kumimoji="1" lang="ko-Kore-US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5423C2-5925-C7D2-707B-AE501D20D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7155" y="4529958"/>
            <a:ext cx="1606012" cy="15184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CA8891-747F-47F7-03CD-01BE5A47B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979" y="1923394"/>
            <a:ext cx="1316730" cy="1598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91D63-6221-D57F-D390-6C805A0B1B37}"/>
              </a:ext>
            </a:extLst>
          </p:cNvPr>
          <p:cNvSpPr txBox="1"/>
          <p:nvPr/>
        </p:nvSpPr>
        <p:spPr>
          <a:xfrm>
            <a:off x="10436771" y="36365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사용자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E8BB0-62FE-73E2-1045-B0F318C1740D}"/>
              </a:ext>
            </a:extLst>
          </p:cNvPr>
          <p:cNvSpPr txBox="1"/>
          <p:nvPr/>
        </p:nvSpPr>
        <p:spPr>
          <a:xfrm>
            <a:off x="10389474" y="62484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프로그램</a:t>
            </a:r>
            <a:endParaRPr kumimoji="1" lang="ko-Kore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4E6015-E7DA-8451-0811-937796AC97D0}"/>
              </a:ext>
            </a:extLst>
          </p:cNvPr>
          <p:cNvSpPr txBox="1"/>
          <p:nvPr/>
        </p:nvSpPr>
        <p:spPr>
          <a:xfrm>
            <a:off x="8061432" y="35209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웹브라우저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91F2E-0C42-28BF-E99E-45FDE1901C33}"/>
              </a:ext>
            </a:extLst>
          </p:cNvPr>
          <p:cNvSpPr txBox="1"/>
          <p:nvPr/>
        </p:nvSpPr>
        <p:spPr>
          <a:xfrm>
            <a:off x="3447392" y="46981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59076D-462B-C4D0-F4FF-E72A0D66497B}"/>
              </a:ext>
            </a:extLst>
          </p:cNvPr>
          <p:cNvCxnSpPr>
            <a:cxnSpLocks/>
          </p:cNvCxnSpPr>
          <p:nvPr/>
        </p:nvCxnSpPr>
        <p:spPr>
          <a:xfrm flipH="1">
            <a:off x="6611007" y="2690648"/>
            <a:ext cx="966952" cy="5044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1F4B99-2EA5-EEDF-2B57-224C1D651DF7}"/>
              </a:ext>
            </a:extLst>
          </p:cNvPr>
          <p:cNvCxnSpPr>
            <a:cxnSpLocks/>
          </p:cNvCxnSpPr>
          <p:nvPr/>
        </p:nvCxnSpPr>
        <p:spPr>
          <a:xfrm flipH="1">
            <a:off x="4635062" y="3379076"/>
            <a:ext cx="856594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823533-7EB7-3C51-0EC1-18DFEB8A40AB}"/>
              </a:ext>
            </a:extLst>
          </p:cNvPr>
          <p:cNvCxnSpPr>
            <a:cxnSpLocks/>
          </p:cNvCxnSpPr>
          <p:nvPr/>
        </p:nvCxnSpPr>
        <p:spPr>
          <a:xfrm flipH="1">
            <a:off x="2827283" y="4130566"/>
            <a:ext cx="71470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3BFE105-60C4-B62B-ED33-A41896D358DA}"/>
              </a:ext>
            </a:extLst>
          </p:cNvPr>
          <p:cNvCxnSpPr>
            <a:cxnSpLocks/>
          </p:cNvCxnSpPr>
          <p:nvPr/>
        </p:nvCxnSpPr>
        <p:spPr>
          <a:xfrm flipH="1">
            <a:off x="9564414" y="2748455"/>
            <a:ext cx="5938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5779681-A01A-89E8-CB38-7332DEEA2BE8}"/>
              </a:ext>
            </a:extLst>
          </p:cNvPr>
          <p:cNvCxnSpPr>
            <a:cxnSpLocks/>
          </p:cNvCxnSpPr>
          <p:nvPr/>
        </p:nvCxnSpPr>
        <p:spPr>
          <a:xfrm flipH="1" flipV="1">
            <a:off x="4698124" y="4351283"/>
            <a:ext cx="5249918" cy="99322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00DBE73-8334-718A-0704-0D1AB8B4B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982" y="5879940"/>
            <a:ext cx="6771191" cy="609540"/>
          </a:xfrm>
        </p:spPr>
        <p:txBody>
          <a:bodyPr>
            <a:normAutofit/>
          </a:bodyPr>
          <a:lstStyle/>
          <a:p>
            <a:r>
              <a:rPr kumimoji="1" lang="ko-KR" altLang="en-US"/>
              <a:t>만들어 놓은 것 외부에서도 공개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7514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502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10553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40BFC-A245-4C9D-B4B5-5F27A56B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OpenAI API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B97D-EB0A-8BEC-FE77-38814DEA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개발해</a:t>
            </a:r>
            <a:r>
              <a:rPr kumimoji="1" lang="ko-KR" altLang="en-US"/>
              <a:t> 놓은 딥러닝 모델을</a:t>
            </a:r>
            <a:r>
              <a:rPr kumimoji="1" lang="en-US" altLang="ko-KR"/>
              <a:t>(GPT-2, GPT-3, GPT-3.5, GPT-4)</a:t>
            </a:r>
            <a:r>
              <a:rPr kumimoji="1" lang="ko-KR" altLang="en-US"/>
              <a:t>를 외부에 서비스</a:t>
            </a:r>
            <a:r>
              <a:rPr kumimoji="1" lang="en-US" altLang="ko-KR"/>
              <a:t>(ChatGPT)</a:t>
            </a:r>
            <a:r>
              <a:rPr kumimoji="1" lang="ko-KR" altLang="en-US"/>
              <a:t> 하기 위한 방법</a:t>
            </a:r>
            <a:endParaRPr kumimoji="1" lang="en-US" altLang="ko-KR"/>
          </a:p>
          <a:p>
            <a:r>
              <a:rPr kumimoji="1" lang="en-US" altLang="ko-Kore-US"/>
              <a:t>SW</a:t>
            </a:r>
            <a:r>
              <a:rPr kumimoji="1" lang="ko-KR" altLang="en-US"/>
              <a:t>에서 기능 호출방법을 </a:t>
            </a:r>
            <a:r>
              <a:rPr kumimoji="1" lang="en-US" altLang="ko-KR"/>
              <a:t>API</a:t>
            </a:r>
            <a:r>
              <a:rPr kumimoji="1" lang="ko-KR" altLang="en-US"/>
              <a:t>라고 한다</a:t>
            </a:r>
            <a:r>
              <a:rPr kumimoji="1" lang="en-US" altLang="ko-KR"/>
              <a:t>.</a:t>
            </a:r>
          </a:p>
          <a:p>
            <a:r>
              <a:rPr kumimoji="1" lang="en-US" altLang="ko-Kore-US"/>
              <a:t>ChatGPT </a:t>
            </a:r>
            <a:r>
              <a:rPr kumimoji="1" lang="ko-KR" altLang="en-US"/>
              <a:t>서비스는 이를 호출하여 외부에 서비스 한다</a:t>
            </a:r>
            <a:r>
              <a:rPr kumimoji="1" lang="en-US" altLang="ko-KR"/>
              <a:t>.</a:t>
            </a:r>
          </a:p>
          <a:p>
            <a:endParaRPr kumimoji="1" lang="en-US" altLang="ko-Kore-US"/>
          </a:p>
          <a:p>
            <a:r>
              <a:rPr kumimoji="1" lang="ko-KR" altLang="en-US"/>
              <a:t>이를 외부에서도 호출하도록 공개했다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의 모든 기능을 프로그램을 통해 사용할 수 있다</a:t>
            </a:r>
            <a:r>
              <a:rPr kumimoji="1" lang="en-US" altLang="ko-KR"/>
              <a:t>.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673406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947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OpenAI API 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기능들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4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366BD-6B7A-6046-E940-73AD08DB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/>
              <a:t>Endpoints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AD7E-0B50-701D-1D71-848F2767C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US"/>
              <a:t>Chat Completions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ChatGPT</a:t>
            </a:r>
            <a:r>
              <a:rPr kumimoji="1" lang="ko-KR" altLang="en-US"/>
              <a:t>에서 보던 채팅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Fine-tuning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사용자의 데이터로 추가 학습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Batch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다수의 요청 처리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ore-US"/>
          </a:p>
          <a:p>
            <a:r>
              <a:rPr kumimoji="1" lang="en-US" altLang="ko-Kore-US"/>
              <a:t>Image generation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생성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Text to speech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음성 합성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Speech to text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음성 인식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Embeddings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데이터를 숫자 벡터로 변환</a:t>
            </a:r>
            <a:r>
              <a:rPr kumimoji="1" lang="en-US" altLang="ko-KR"/>
              <a:t>.</a:t>
            </a:r>
            <a:endParaRPr kumimoji="1" lang="en-US" altLang="ko-Kore-US"/>
          </a:p>
          <a:p>
            <a:r>
              <a:rPr kumimoji="1" lang="en-US" altLang="ko-Kore-US"/>
              <a:t>Moderation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입력의 유해 평가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5316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ChatGPT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임팩트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모든 데이터는 디바이스 안의 특정 타입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사람과 친숙하지 않은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엑셀의 숫자들</a:t>
            </a:r>
            <a:endParaRPr kumimoji="1" lang="en-US" altLang="ko-KR" dirty="0"/>
          </a:p>
          <a:p>
            <a:r>
              <a:rPr kumimoji="1" lang="ko-KR" altLang="en-US" dirty="0"/>
              <a:t>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사람만이 편집 가능한 문장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26651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AI</a:t>
            </a:r>
            <a:r>
              <a:rPr kumimoji="1" lang="ko-KR" altLang="en-US" dirty="0"/>
              <a:t>에 사용하려면 하여간에 데이터를 가공해야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엑셀 타입으로 만들어야만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종이위의 정보를 특정 포멧으로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문장은 잘 처리하지 못했고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2332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모델은 학습된 데이터 형태에 고착화된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엑셀 컬럼의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개였다면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무조건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개만</a:t>
            </a:r>
            <a:endParaRPr kumimoji="1" lang="en-US" altLang="ko-KR" dirty="0"/>
          </a:p>
          <a:p>
            <a:r>
              <a:rPr kumimoji="1" lang="ko-KR" altLang="en-US" dirty="0"/>
              <a:t>영상 크기가 </a:t>
            </a:r>
            <a:r>
              <a:rPr kumimoji="1" lang="en-US" altLang="ko-KR" dirty="0"/>
              <a:t>600x400</a:t>
            </a:r>
            <a:r>
              <a:rPr kumimoji="1" lang="ko-KR" altLang="en-US" dirty="0"/>
              <a:t>이면 무조건 이 크기로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43388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 이후에는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사람과 친숙한 자연어로</a:t>
            </a:r>
            <a:endParaRPr kumimoji="1" lang="en-US" altLang="ko-KR" dirty="0"/>
          </a:p>
          <a:p>
            <a:r>
              <a:rPr kumimoji="1" lang="ko-KR" altLang="en-US" dirty="0"/>
              <a:t>엑셀이나 특정 포멧없이 그냥 그대로</a:t>
            </a:r>
            <a:endParaRPr kumimoji="1" lang="en-US" altLang="ko-KR" dirty="0"/>
          </a:p>
          <a:p>
            <a:r>
              <a:rPr kumimoji="1" lang="ko-KR" altLang="en-US" dirty="0"/>
              <a:t>데이터 형태 없이 원래 문장 그대로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06911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ChatGPT</a:t>
            </a:r>
            <a:r>
              <a:rPr kumimoji="1" lang="ko-KR" altLang="en-US" dirty="0"/>
              <a:t>와 새로운 사업가능성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64C8A-BF7A-15E4-09F9-2F79F1293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사람의 언어를 해석하여 기존 서비스 호출이 가능</a:t>
            </a:r>
            <a:endParaRPr kumimoji="1" lang="en-US" altLang="ko-KR" dirty="0"/>
          </a:p>
          <a:p>
            <a:r>
              <a:rPr kumimoji="1" lang="ko-KR" altLang="en-US" dirty="0"/>
              <a:t>기존 서비스 결과를 사람의 언어로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기계와 사람간의 인터페이스에 대한 혁명이다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77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서비스 사용</a:t>
            </a:r>
            <a:endParaRPr kumimoji="1" lang="ko-Kore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AA892-3599-3838-2438-03BCF4E9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76" y="3107188"/>
            <a:ext cx="11176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2F71A-5751-3D12-8923-59052B75C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30" y="4847092"/>
            <a:ext cx="1084307" cy="1042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7B3106-82EA-EBF4-B64E-89F6E3D0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37" y="1479550"/>
            <a:ext cx="11176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50777-523F-25FF-85AB-09C0196912A0}"/>
              </a:ext>
            </a:extLst>
          </p:cNvPr>
          <p:cNvSpPr txBox="1"/>
          <p:nvPr/>
        </p:nvSpPr>
        <p:spPr>
          <a:xfrm>
            <a:off x="5945351" y="292258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전문가</a:t>
            </a:r>
            <a:r>
              <a:rPr kumimoji="1" lang="en-US" altLang="ko-Kore-US"/>
              <a:t>(</a:t>
            </a:r>
            <a:r>
              <a:rPr kumimoji="1" lang="ko-KR" altLang="en-US"/>
              <a:t>번역</a:t>
            </a:r>
            <a:r>
              <a:rPr kumimoji="1" lang="en-US" altLang="ko-KR"/>
              <a:t>,</a:t>
            </a:r>
            <a:r>
              <a:rPr kumimoji="1" lang="ko-KR" altLang="en-US"/>
              <a:t> 법률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8600FC6-AB1F-69AB-6F17-047414E651FB}"/>
              </a:ext>
            </a:extLst>
          </p:cNvPr>
          <p:cNvCxnSpPr>
            <a:cxnSpLocks/>
          </p:cNvCxnSpPr>
          <p:nvPr/>
        </p:nvCxnSpPr>
        <p:spPr>
          <a:xfrm flipV="1">
            <a:off x="3867807" y="2207172"/>
            <a:ext cx="2228193" cy="142940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0719C8-5DBB-1A83-FEE7-2D81AFC0E972}"/>
              </a:ext>
            </a:extLst>
          </p:cNvPr>
          <p:cNvCxnSpPr>
            <a:cxnSpLocks/>
          </p:cNvCxnSpPr>
          <p:nvPr/>
        </p:nvCxnSpPr>
        <p:spPr>
          <a:xfrm>
            <a:off x="3867807" y="3977481"/>
            <a:ext cx="2250089" cy="13946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5E2441-6B1D-F68B-63FF-27C6FDA16671}"/>
              </a:ext>
            </a:extLst>
          </p:cNvPr>
          <p:cNvSpPr txBox="1"/>
          <p:nvPr/>
        </p:nvSpPr>
        <p:spPr>
          <a:xfrm>
            <a:off x="8409621" y="6010257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서비스</a:t>
            </a:r>
            <a:r>
              <a:rPr kumimoji="1" lang="en-US" altLang="ko-KR"/>
              <a:t>(</a:t>
            </a:r>
            <a:r>
              <a:rPr kumimoji="1" lang="ko-KR" altLang="en-US"/>
              <a:t>예약</a:t>
            </a:r>
            <a:r>
              <a:rPr kumimoji="1" lang="en-US" altLang="ko-KR"/>
              <a:t>,</a:t>
            </a:r>
            <a:r>
              <a:rPr kumimoji="1" lang="ko-KR" altLang="en-US"/>
              <a:t> 커머스</a:t>
            </a:r>
            <a:r>
              <a:rPr kumimoji="1" lang="en-US" altLang="ko-KR"/>
              <a:t>,</a:t>
            </a:r>
            <a:r>
              <a:rPr kumimoji="1" lang="ko-KR" altLang="en-US"/>
              <a:t> 검색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…)</a:t>
            </a:r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7696A-5A71-96D3-6F6F-9DDE5202608F}"/>
              </a:ext>
            </a:extLst>
          </p:cNvPr>
          <p:cNvSpPr txBox="1"/>
          <p:nvPr/>
        </p:nvSpPr>
        <p:spPr>
          <a:xfrm>
            <a:off x="4393342" y="2361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자연어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26417-39EA-C414-E02E-A9D697F9FF81}"/>
              </a:ext>
            </a:extLst>
          </p:cNvPr>
          <p:cNvSpPr txBox="1"/>
          <p:nvPr/>
        </p:nvSpPr>
        <p:spPr>
          <a:xfrm>
            <a:off x="4574641" y="4045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키보드</a:t>
            </a:r>
            <a:r>
              <a:rPr kumimoji="1" lang="ko-KR" altLang="en-US"/>
              <a:t> 입력</a:t>
            </a:r>
            <a:endParaRPr kumimoji="1" lang="ko-Kore-US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C7B562-ACB1-295E-0711-D5D71AF1D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66" y="4799228"/>
            <a:ext cx="947524" cy="103951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78E2F27-DACC-0598-F7F3-470D35806BBB}"/>
              </a:ext>
            </a:extLst>
          </p:cNvPr>
          <p:cNvCxnSpPr>
            <a:cxnSpLocks/>
          </p:cNvCxnSpPr>
          <p:nvPr/>
        </p:nvCxnSpPr>
        <p:spPr>
          <a:xfrm>
            <a:off x="7636834" y="5368394"/>
            <a:ext cx="1776248" cy="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4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20274</TotalTime>
  <Words>1521</Words>
  <Application>Microsoft Macintosh PowerPoint</Application>
  <PresentationFormat>와이드스크린</PresentationFormat>
  <Paragraphs>403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16" baseType="lpstr">
      <vt:lpstr>나눔고딕</vt:lpstr>
      <vt:lpstr>나눔고딕</vt:lpstr>
      <vt:lpstr>NanumSquare</vt:lpstr>
      <vt:lpstr>Söhne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2000년 AI 겨울</vt:lpstr>
      <vt:lpstr>2012년 AI의 부활</vt:lpstr>
      <vt:lpstr>2016년 AlphaGo</vt:lpstr>
      <vt:lpstr>2023년 ChatGPT </vt:lpstr>
      <vt:lpstr>AlphaGo, ChatGPT</vt:lpstr>
      <vt:lpstr>PowerPoint 프레젠테이션</vt:lpstr>
      <vt:lpstr>학습 데이터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학습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ChatGPT 응답 시에는</vt:lpstr>
      <vt:lpstr>출력 내용은</vt:lpstr>
      <vt:lpstr>분류 문제</vt:lpstr>
      <vt:lpstr>분류 문제</vt:lpstr>
      <vt:lpstr>분류 문제</vt:lpstr>
      <vt:lpstr>분류 문제</vt:lpstr>
      <vt:lpstr>그럴 듯한 분류 결과</vt:lpstr>
      <vt:lpstr>분류와 신뢰도</vt:lpstr>
      <vt:lpstr>근거 없는 대답</vt:lpstr>
      <vt:lpstr>PowerPoint 프레젠테이션</vt:lpstr>
      <vt:lpstr>믿을만 하지 못하다</vt:lpstr>
      <vt:lpstr>사실성 검사 결과</vt:lpstr>
      <vt:lpstr>안전하지 못하다</vt:lpstr>
      <vt:lpstr>의료용 사용 불허</vt:lpstr>
      <vt:lpstr>근거 없는 답변</vt:lpstr>
      <vt:lpstr>길이 제약</vt:lpstr>
      <vt:lpstr>제한된 활용</vt:lpstr>
      <vt:lpstr>PowerPoint 프레젠테이션</vt:lpstr>
      <vt:lpstr>문서 요약</vt:lpstr>
      <vt:lpstr>문서 기반 답변</vt:lpstr>
      <vt:lpstr>보고서 초안</vt:lpstr>
      <vt:lpstr>번역</vt:lpstr>
      <vt:lpstr>PowerPoint 프레젠테이션</vt:lpstr>
      <vt:lpstr>2가지 타입</vt:lpstr>
      <vt:lpstr>특정 영상을 숫자로 인코딩/디코딩</vt:lpstr>
      <vt:lpstr>인코딩된 값을 영상으로 매핑하는 디코더</vt:lpstr>
      <vt:lpstr>인코딩된 값 사이의 값</vt:lpstr>
      <vt:lpstr>인코딩된 값 사이의 값을 디코딩 하면?</vt:lpstr>
      <vt:lpstr>생성된 영상</vt:lpstr>
      <vt:lpstr>생성된 영상</vt:lpstr>
      <vt:lpstr>연구자 들이 보는 데이터</vt:lpstr>
      <vt:lpstr>데이터 생성?</vt:lpstr>
      <vt:lpstr>PowerPoint 프레젠테이션</vt:lpstr>
      <vt:lpstr>Prompt</vt:lpstr>
      <vt:lpstr>Prompt</vt:lpstr>
      <vt:lpstr>Prompt</vt:lpstr>
      <vt:lpstr>Prompt</vt:lpstr>
      <vt:lpstr>활용 예</vt:lpstr>
      <vt:lpstr>활용 예</vt:lpstr>
      <vt:lpstr>Prompt 모음</vt:lpstr>
      <vt:lpstr>Prompt Example</vt:lpstr>
      <vt:lpstr>PowerPoint 프레젠테이션</vt:lpstr>
      <vt:lpstr>OpenAI</vt:lpstr>
      <vt:lpstr>ChatGPT 서비스</vt:lpstr>
      <vt:lpstr>OpenAI API</vt:lpstr>
      <vt:lpstr>OpenAI API</vt:lpstr>
      <vt:lpstr>OpenAI API</vt:lpstr>
      <vt:lpstr>PowerPoint 프레젠테이션</vt:lpstr>
      <vt:lpstr>Endpoints</vt:lpstr>
      <vt:lpstr>PowerPoint 프레젠테이션</vt:lpstr>
      <vt:lpstr>ChatGPT 이전에는</vt:lpstr>
      <vt:lpstr>ChatGPT 이전에는</vt:lpstr>
      <vt:lpstr>ChatGPT 이전에는</vt:lpstr>
      <vt:lpstr>ChatGPT 이후에는</vt:lpstr>
      <vt:lpstr>ChatGPT와 새로운 사업가능성</vt:lpstr>
      <vt:lpstr>기존 서비스 사용</vt:lpstr>
      <vt:lpstr>이후 서비스 사용</vt:lpstr>
      <vt:lpstr>이후 서비스 사용</vt:lpstr>
      <vt:lpstr>이후 서비스 사용</vt:lpstr>
      <vt:lpstr>이후 서비스 사용</vt:lpstr>
      <vt:lpstr>PowerPoint 프레젠테이션</vt:lpstr>
      <vt:lpstr>AlphaGo가 바꾼 것</vt:lpstr>
      <vt:lpstr>ChatGPT는</vt:lpstr>
      <vt:lpstr>흐름</vt:lpstr>
      <vt:lpstr>의료에서는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851</cp:revision>
  <dcterms:created xsi:type="dcterms:W3CDTF">2023-04-05T00:38:07Z</dcterms:created>
  <dcterms:modified xsi:type="dcterms:W3CDTF">2024-08-08T05:07:27Z</dcterms:modified>
</cp:coreProperties>
</file>